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y="13716000" cx="24377650"/>
  <p:notesSz cx="6858000" cy="9144000"/>
  <p:embeddedFontLst>
    <p:embeddedFont>
      <p:font typeface="Roboto Thin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Amatic SC"/>
      <p:regular r:id="rId38"/>
      <p:bold r:id="rId39"/>
    </p:embeddedFont>
    <p:embeddedFont>
      <p:font typeface="Inconsolata"/>
      <p:regular r:id="rId40"/>
      <p:bold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  <p:embeddedFont>
      <p:font typeface="Pacifico"/>
      <p:regular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FE9FCD-9586-4062-BC4B-4EA05E2C214F}">
  <a:tblStyle styleId="{19FE9FCD-9586-4062-BC4B-4EA05E2C21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regular.fntdata"/><Relationship Id="rId42" Type="http://schemas.openxmlformats.org/officeDocument/2006/relationships/font" Target="fonts/Poppins-regular.fntdata"/><Relationship Id="rId41" Type="http://schemas.openxmlformats.org/officeDocument/2006/relationships/font" Target="fonts/Inconsolata-bold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AmaticSC-bold.fntdata"/><Relationship Id="rId38" Type="http://schemas.openxmlformats.org/officeDocument/2006/relationships/font" Target="fonts/AmaticSC-regular.fntdata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bold.fntdata"/><Relationship Id="rId26" Type="http://schemas.openxmlformats.org/officeDocument/2006/relationships/font" Target="fonts/RobotoThin-regular.fntdata"/><Relationship Id="rId25" Type="http://schemas.openxmlformats.org/officeDocument/2006/relationships/slide" Target="slides/slide17.xml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29" Type="http://schemas.openxmlformats.org/officeDocument/2006/relationships/font" Target="fonts/RobotoThin-boldItalic.fntdata"/><Relationship Id="rId51" Type="http://schemas.openxmlformats.org/officeDocument/2006/relationships/font" Target="fonts/PoppinsMedium-regular.fntdata"/><Relationship Id="rId50" Type="http://schemas.openxmlformats.org/officeDocument/2006/relationships/font" Target="fonts/Pacifico-regular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3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2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4.xml"/><Relationship Id="rId56" Type="http://schemas.openxmlformats.org/officeDocument/2006/relationships/font" Target="fonts/RobotoLight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6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Jhon Castrillon</a:t>
            </a:r>
            <a:endParaRPr/>
          </a:p>
        </p:txBody>
      </p:sp>
      <p:sp>
        <p:nvSpPr>
          <p:cNvPr id="1401" name="Google Shape;1401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Jared Alanis</a:t>
            </a:r>
            <a:endParaRPr/>
          </a:p>
        </p:txBody>
      </p:sp>
      <p:sp>
        <p:nvSpPr>
          <p:cNvPr id="1417" name="Google Shape;1417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Jared Alanis</a:t>
            </a:r>
            <a:endParaRPr/>
          </a:p>
        </p:txBody>
      </p:sp>
      <p:sp>
        <p:nvSpPr>
          <p:cNvPr id="1427" name="Google Shape;1427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 Omana</a:t>
            </a:r>
            <a:endParaRPr/>
          </a:p>
        </p:txBody>
      </p:sp>
      <p:sp>
        <p:nvSpPr>
          <p:cNvPr id="1444" name="Google Shape;1444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 Omana</a:t>
            </a:r>
            <a:endParaRPr/>
          </a:p>
        </p:txBody>
      </p:sp>
      <p:sp>
        <p:nvSpPr>
          <p:cNvPr id="1454" name="Google Shape;1454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6e3b2e2da_5_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6e3b2e2da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Marlen Bovadilla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f6e3b2e2da_5_3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f6e3b2e2da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Benny Mosley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John Castrillon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6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6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5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5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61.png"/><Relationship Id="rId4" Type="http://schemas.openxmlformats.org/officeDocument/2006/relationships/image" Target="../media/image53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73.png"/><Relationship Id="rId4" Type="http://schemas.openxmlformats.org/officeDocument/2006/relationships/image" Target="../media/image81.png"/><Relationship Id="rId5" Type="http://schemas.openxmlformats.org/officeDocument/2006/relationships/image" Target="../media/image7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Relationship Id="rId8" Type="http://schemas.openxmlformats.org/officeDocument/2006/relationships/image" Target="../media/image7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75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8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85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Relationship Id="rId7" Type="http://schemas.openxmlformats.org/officeDocument/2006/relationships/image" Target="../media/image93.png"/><Relationship Id="rId8" Type="http://schemas.openxmlformats.org/officeDocument/2006/relationships/image" Target="../media/image9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5" Type="http://schemas.openxmlformats.org/officeDocument/2006/relationships/image" Target="../media/image96.png"/><Relationship Id="rId6" Type="http://schemas.openxmlformats.org/officeDocument/2006/relationships/image" Target="../media/image101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2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iphonehacks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6.png"/><Relationship Id="rId4" Type="http://schemas.openxmlformats.org/officeDocument/2006/relationships/image" Target="../media/image1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ve.mitre.org/cgi-bin/cvename.cgi?name=CVE-2009-2336" TargetMode="External"/><Relationship Id="rId4" Type="http://schemas.openxmlformats.org/officeDocument/2006/relationships/hyperlink" Target="https://cve.mitre.org/cgi-bin/cvename.cgi?name=CVE-2009-2335" TargetMode="External"/><Relationship Id="rId5" Type="http://schemas.openxmlformats.org/officeDocument/2006/relationships/hyperlink" Target="http://192.168.1.110/wordpres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9.png"/><Relationship Id="rId4" Type="http://schemas.openxmlformats.org/officeDocument/2006/relationships/image" Target="../media/image108.png"/><Relationship Id="rId5" Type="http://schemas.openxmlformats.org/officeDocument/2006/relationships/hyperlink" Target="http://192.168.1.110/wordpress" TargetMode="External"/><Relationship Id="rId6" Type="http://schemas.openxmlformats.org/officeDocument/2006/relationships/image" Target="../media/image1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"/>
            <a:ext cx="24377650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Final Engagement</a:t>
            </a:r>
            <a:endParaRPr sz="9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Attack, Defense &amp; Analysis of a Vulnerable Network</a:t>
            </a:r>
            <a:endParaRPr sz="6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Report Prepared by:</a:t>
            </a:r>
            <a:endParaRPr b="1" sz="4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Jared Alanis, Marlen Bovadilla, Jhon Castrillon, Benny Mosley, Kevin Omana &amp; Ashlen Perez</a:t>
            </a:r>
            <a:endParaRPr sz="4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Behavioral Analysis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4" name="Google Shape;1404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Purpose of Traffic on the Network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5" name="Google Shape;1405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Users were observed engaging in the following kinds of activity.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>
                <a:latin typeface="Georgia"/>
                <a:ea typeface="Georgia"/>
                <a:cs typeface="Georgia"/>
                <a:sym typeface="Georgia"/>
              </a:rPr>
            </a:br>
            <a:r>
              <a:rPr lang="en-US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Normal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”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 Activity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Browsing blog sites.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Watching youtube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Working on Wordpress sites.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Suspicious Activity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Downloading from publicdomaintorrents.info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Visiting </a:t>
            </a:r>
            <a:r>
              <a:rPr lang="en-US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www.iphonehacks.com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Visiting torrent.ubuntu.com:6969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25" y="0"/>
            <a:ext cx="245547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94"/>
          <p:cNvSpPr txBox="1"/>
          <p:nvPr>
            <p:ph type="title"/>
          </p:nvPr>
        </p:nvSpPr>
        <p:spPr>
          <a:xfrm>
            <a:off x="-177038" y="5801550"/>
            <a:ext cx="245547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A86E8"/>
                </a:solidFill>
                <a:highlight>
                  <a:srgbClr val="000000"/>
                </a:highlight>
                <a:latin typeface="Georgia"/>
                <a:ea typeface="Georgia"/>
                <a:cs typeface="Georgia"/>
                <a:sym typeface="Georgia"/>
              </a:rPr>
              <a:t>Normal Activity</a:t>
            </a:r>
            <a:endParaRPr b="1">
              <a:solidFill>
                <a:srgbClr val="4A86E8"/>
              </a:solidFill>
              <a:highlight>
                <a:srgbClr val="0000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9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Web Surfing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0" name="Google Shape;1420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Summarize the following: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1" name="Google Shape;142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2" name="Google Shape;1422;p95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What kind of traffic did you observe? Which protocol(s)?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Font typeface="Georgia"/>
              <a:buChar char="○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The traffic observed was HTTP protocol.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What, specifically, was the user doing? Which site were they browsing? Etc.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Font typeface="Georgia"/>
              <a:buChar char="○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The user was browsing a blogging website called mysocalledchaos.com. They clicked through links such as “Read the Blog”, “About”, “Better Your Blog”, “Good Eats”, “Travel”, etc.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23" name="Google Shape;142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69" y="7156375"/>
            <a:ext cx="20990350" cy="322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Visiting websites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0" name="Google Shape;1430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Summarize the following: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1" name="Google Shape;1431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2" name="Google Shape;1432;p9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What kind of traffic did you observe? Which protocol(s)?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Font typeface="Georgia"/>
              <a:buChar char="○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HTTP web traffic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Font typeface="Georgia"/>
              <a:buChar char="●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What, specifically, was the user doing? Which site were they browsing? Etc.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Font typeface="Georgia"/>
              <a:buChar char="○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User browsed http://www.vinylmeplease.com/magazine/guide-to-flattening-warped-vinyl-records/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33" name="Google Shape;143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00" y="7000000"/>
            <a:ext cx="22600299" cy="3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99"/>
            <a:ext cx="24377650" cy="13712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97"/>
          <p:cNvSpPr txBox="1"/>
          <p:nvPr>
            <p:ph type="title"/>
          </p:nvPr>
        </p:nvSpPr>
        <p:spPr>
          <a:xfrm>
            <a:off x="-25" y="4439050"/>
            <a:ext cx="243777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Malicious Activity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9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Malicious Activity 1: </a:t>
            </a:r>
            <a:r>
              <a:rPr lang="en-US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publicdomaintorrents.info</a:t>
            </a:r>
            <a:endParaRPr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7" name="Google Shape;1447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Summarize the following: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8" name="Google Shape;1448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9" name="Google Shape;1449;p9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kind of traffic did you observe? Which protocol(s)?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○"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HTTP web traffic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○"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User was trying to download a movie on publicdomaintorrents.info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NOTE: Torrent websites could be filled with malicious files disguised as legitimate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50" name="Google Shape;145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25" y="7908700"/>
            <a:ext cx="22508199" cy="42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Malicious Activity 2: </a:t>
            </a:r>
            <a:r>
              <a:rPr lang="en-US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205.185.125.104/files/june11.dll</a:t>
            </a:r>
            <a:endParaRPr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7" name="Google Shape;1457;p9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Summarize the following: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8" name="Google Shape;1458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9" name="Google Shape;1459;p99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kind of traffic did you observe? Which protocol(s)?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○"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HTTP web traffic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●"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Georgia"/>
              <a:buChar char="○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User downloaded a file called june11.dll from 205.185.125.104/files/june11.dll. After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Font typeface="Georgia"/>
              <a:buChar char="○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The file was found to be a trojan after uploading to VirusTotal.com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60" name="Google Shape;146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9" y="7285100"/>
            <a:ext cx="14199874" cy="56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2525" y="7296150"/>
            <a:ext cx="93726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243777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00"/>
          <p:cNvSpPr txBox="1"/>
          <p:nvPr>
            <p:ph type="title"/>
          </p:nvPr>
        </p:nvSpPr>
        <p:spPr>
          <a:xfrm>
            <a:off x="-25" y="5801550"/>
            <a:ext cx="243777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0">
                <a:latin typeface="Pacifico"/>
                <a:ea typeface="Pacifico"/>
                <a:cs typeface="Pacifico"/>
                <a:sym typeface="Pacifico"/>
              </a:rPr>
              <a:t>The End</a:t>
            </a:r>
            <a:endParaRPr sz="135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68" name="Google Shape;1468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600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Table of Contents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This document contains the following resources: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7" name="Google Shape;1337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Network Topology &amp; Critical Vulnerabilities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8" name="Google Shape;1338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Traffic Profile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9" name="Google Shape;1339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Normal Activity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0" name="Google Shape;1340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Malicious Activity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243777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86"/>
          <p:cNvSpPr txBox="1"/>
          <p:nvPr>
            <p:ph type="title"/>
          </p:nvPr>
        </p:nvSpPr>
        <p:spPr>
          <a:xfrm>
            <a:off x="-25" y="5677800"/>
            <a:ext cx="24377700" cy="236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Network Topology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800"/>
              <a:t>[Insert Here]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7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>
                <a:latin typeface="Georgia"/>
                <a:ea typeface="Georgia"/>
                <a:cs typeface="Georgia"/>
                <a:sym typeface="Georgia"/>
              </a:rPr>
              <a:t>Network</a:t>
            </a:r>
            <a:endParaRPr b="1" sz="2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Address Range: 192.168.1.0/24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Netmask: 255.255.255.0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Gateway: 192.168.1.1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>
                <a:latin typeface="Georgia"/>
                <a:ea typeface="Georgia"/>
                <a:cs typeface="Georgia"/>
                <a:sym typeface="Georgia"/>
              </a:rPr>
              <a:t>Machines</a:t>
            </a:r>
            <a:endParaRPr b="1" sz="2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IPv4: 192.168.1.90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OS: Linux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Hostname: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Kali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IPv4: 192.168.1.100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OS: Linux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Hostname: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ELK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IPv4: 192.168.1.105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OS: Linux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Hostname: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Capstone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IPv4: 192.168.1.110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OS: Linux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Hostname: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 Target 1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4" name="Google Shape;1354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Network Topology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Diagram&#10;&#10;Description automatically generated" id="1355" name="Google Shape;135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82" y="2578225"/>
            <a:ext cx="16873980" cy="100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243777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88"/>
          <p:cNvSpPr txBox="1"/>
          <p:nvPr>
            <p:ph type="title"/>
          </p:nvPr>
        </p:nvSpPr>
        <p:spPr>
          <a:xfrm>
            <a:off x="25" y="4237350"/>
            <a:ext cx="24377700" cy="5241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Critical Vulnerabilities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8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Critical Vulnerabilities: Target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8" name="Google Shape;1368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9" name="Google Shape;1369;p8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Georgia"/>
                <a:ea typeface="Georgia"/>
                <a:cs typeface="Georgia"/>
                <a:sym typeface="Georgia"/>
              </a:rPr>
              <a:t>Our assessment uncovered the following critical </a:t>
            </a:r>
            <a:r>
              <a:rPr lang="en-US" sz="4400">
                <a:latin typeface="Georgia"/>
                <a:ea typeface="Georgia"/>
                <a:cs typeface="Georgia"/>
                <a:sym typeface="Georgia"/>
              </a:rPr>
              <a:t>vulnerabilities</a:t>
            </a:r>
            <a:r>
              <a:rPr lang="en-US" sz="4400">
                <a:latin typeface="Georgia"/>
                <a:ea typeface="Georgia"/>
                <a:cs typeface="Georgia"/>
                <a:sym typeface="Georgia"/>
              </a:rPr>
              <a:t> in </a:t>
            </a:r>
            <a:r>
              <a:rPr b="1" lang="en-US" sz="4400">
                <a:latin typeface="Georgia"/>
                <a:ea typeface="Georgia"/>
                <a:cs typeface="Georgia"/>
                <a:sym typeface="Georgia"/>
              </a:rPr>
              <a:t>Target 1</a:t>
            </a:r>
            <a:r>
              <a:rPr lang="en-US" sz="44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4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0" name="Google Shape;1370;p89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{19FE9FCD-9586-4062-BC4B-4EA05E2C214F}</a:tableStyleId>
              </a:tblPr>
              <a:tblGrid>
                <a:gridCol w="7331875"/>
                <a:gridCol w="9564650"/>
                <a:gridCol w="509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Vulnerability</a:t>
                      </a:r>
                      <a:endParaRPr b="1"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 b="1"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Impact</a:t>
                      </a:r>
                      <a:endParaRPr b="1"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Wordpress Brute Enumeration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 u="sng">
                          <a:solidFill>
                            <a:srgbClr val="1155CC"/>
                          </a:solidFill>
                          <a:highlight>
                            <a:schemeClr val="lt1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CVE-2009-2336</a:t>
                      </a:r>
                      <a:endParaRPr b="1" sz="3000">
                        <a:solidFill>
                          <a:srgbClr val="1155CC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 u="sng">
                          <a:solidFill>
                            <a:srgbClr val="1155CC"/>
                          </a:solidFill>
                          <a:highlight>
                            <a:schemeClr val="lt1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CVE-2009-2335</a:t>
                      </a:r>
                      <a:endParaRPr b="1"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 allows attackers to enumerate User Names (</a:t>
                      </a:r>
                      <a:r>
                        <a:rPr i="1"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Command: wpscan --url </a:t>
                      </a:r>
                      <a:r>
                        <a:rPr i="1" lang="en-US" sz="4400" u="sng">
                          <a:solidFill>
                            <a:schemeClr val="hlink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  <a:hlinkClick r:id="rId5"/>
                        </a:rPr>
                        <a:t>http://192.168.1.110/wordpress</a:t>
                      </a:r>
                      <a:r>
                        <a:rPr i="1"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--wp-content-dir -ep -et -eu)</a:t>
                      </a:r>
                      <a:endParaRPr i="1"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Allows for a brute force attack on a single username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Weak Password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One of the users: Michael had his password set also as Michael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Easy </a:t>
                      </a: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access</a:t>
                      </a: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to user files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Privilege</a:t>
                      </a: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Escalation with Python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Using a single line of code escalates user privilege to root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Gives root privileges to user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mysql login credentials stored on public server file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wp-config.php contains login and password for mysql database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exposed hash values for 2 users</a:t>
                      </a:r>
                      <a:endParaRPr sz="44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Target 1 Scanning Details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6" name="Google Shape;1376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7" name="Google Shape;1377;p90"/>
          <p:cNvSpPr txBox="1"/>
          <p:nvPr>
            <p:ph idx="3" type="body"/>
          </p:nvPr>
        </p:nvSpPr>
        <p:spPr>
          <a:xfrm>
            <a:off x="703375" y="2295400"/>
            <a:ext cx="7115100" cy="68559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300">
                <a:latin typeface="Georgia"/>
                <a:ea typeface="Georgia"/>
                <a:cs typeface="Georgia"/>
                <a:sym typeface="Georgia"/>
              </a:rPr>
              <a:t>Scanned the network to identify the IP address of Target 1 </a:t>
            </a:r>
            <a:endParaRPr sz="3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300">
                <a:latin typeface="Georgia"/>
                <a:ea typeface="Georgia"/>
                <a:cs typeface="Georgia"/>
                <a:sym typeface="Georgia"/>
              </a:rPr>
              <a:t>(Command:netdiscover)</a:t>
            </a:r>
            <a:endParaRPr sz="3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3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78" name="Google Shape;137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25" y="5817925"/>
            <a:ext cx="71151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90" title="2"/>
          <p:cNvSpPr txBox="1"/>
          <p:nvPr>
            <p:ph idx="3" type="body"/>
          </p:nvPr>
        </p:nvSpPr>
        <p:spPr>
          <a:xfrm>
            <a:off x="8704375" y="2295400"/>
            <a:ext cx="7115100" cy="68559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300">
                <a:latin typeface="Georgia"/>
                <a:ea typeface="Georgia"/>
                <a:cs typeface="Georgia"/>
                <a:sym typeface="Georgia"/>
              </a:rPr>
              <a:t>Scanned Target 1 IP address for vulnerabilities and OS </a:t>
            </a:r>
            <a:r>
              <a:rPr i="1" lang="en-US" sz="3300">
                <a:latin typeface="Georgia"/>
                <a:ea typeface="Georgia"/>
                <a:cs typeface="Georgia"/>
                <a:sym typeface="Georgia"/>
              </a:rPr>
              <a:t>(Command: </a:t>
            </a:r>
            <a:endParaRPr i="1" sz="3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3300">
                <a:latin typeface="Georgia"/>
                <a:ea typeface="Georgia"/>
                <a:cs typeface="Georgia"/>
                <a:sym typeface="Georgia"/>
              </a:rPr>
              <a:t>nmap -sV 192.168.1.110)</a:t>
            </a:r>
            <a:endParaRPr i="1" sz="3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380" name="Google Shape;138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3013" y="6856138"/>
            <a:ext cx="555307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90" title="2"/>
          <p:cNvSpPr txBox="1"/>
          <p:nvPr>
            <p:ph idx="3" type="body"/>
          </p:nvPr>
        </p:nvSpPr>
        <p:spPr>
          <a:xfrm>
            <a:off x="16552975" y="2295400"/>
            <a:ext cx="7115100" cy="68559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Georgia"/>
                <a:ea typeface="Georgia"/>
                <a:cs typeface="Georgia"/>
                <a:sym typeface="Georgia"/>
              </a:rPr>
              <a:t>Enumerated WordPress site and obtained user names</a:t>
            </a:r>
            <a:r>
              <a:rPr lang="en-US" sz="3300">
                <a:latin typeface="Georgia"/>
                <a:ea typeface="Georgia"/>
                <a:cs typeface="Georgia"/>
                <a:sym typeface="Georgia"/>
              </a:rPr>
              <a:t> (Command:  wpscan --url </a:t>
            </a:r>
            <a:r>
              <a:rPr lang="en-US" sz="33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http://192.168.1.110/wordpress</a:t>
            </a:r>
            <a:r>
              <a:rPr lang="en-US" sz="3300">
                <a:latin typeface="Georgia"/>
                <a:ea typeface="Georgia"/>
                <a:cs typeface="Georgia"/>
                <a:sym typeface="Georgia"/>
              </a:rPr>
              <a:t> --wp-content-dir -ep -et -eu)</a:t>
            </a:r>
            <a:endParaRPr sz="3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382" name="Google Shape;138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21613" y="5887650"/>
            <a:ext cx="5777824" cy="31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91"/>
          <p:cNvSpPr txBox="1"/>
          <p:nvPr>
            <p:ph type="title"/>
          </p:nvPr>
        </p:nvSpPr>
        <p:spPr>
          <a:xfrm>
            <a:off x="-146725" y="5877750"/>
            <a:ext cx="246711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Traffic Profile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9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Traffic Profile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5" name="Google Shape;1395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6" name="Google Shape;1396;p92"/>
          <p:cNvSpPr txBox="1"/>
          <p:nvPr>
            <p:ph idx="3" type="body"/>
          </p:nvPr>
        </p:nvSpPr>
        <p:spPr>
          <a:xfrm>
            <a:off x="703388" y="22285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>
                <a:latin typeface="Georgia"/>
                <a:ea typeface="Georgia"/>
                <a:cs typeface="Georgia"/>
                <a:sym typeface="Georgia"/>
              </a:rPr>
              <a:t>Our analysis identified the following characteristics of the traffic on the network: </a:t>
            </a:r>
            <a:endParaRPr sz="4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397" name="Google Shape;1397;p92"/>
          <p:cNvGraphicFramePr/>
          <p:nvPr/>
        </p:nvGraphicFramePr>
        <p:xfrm>
          <a:off x="1176963" y="309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{19FE9FCD-9586-4062-BC4B-4EA05E2C214F}</a:tableStyleId>
              </a:tblPr>
              <a:tblGrid>
                <a:gridCol w="7331875"/>
                <a:gridCol w="7331875"/>
                <a:gridCol w="7331875"/>
              </a:tblGrid>
              <a:tr h="96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201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Top Talkers (IP Addresses)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172.16.4.205 (49.36%)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185.243.115.84 (29.16%)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10.0.0.201 (18.74%)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166.62.111.64 (15.11%)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Machines that sent the most traffic.</a:t>
                      </a:r>
                      <a:endParaRPr sz="3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1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Most Common Protocols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TPC (88.7%)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UDP (11.24%)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None (.09%)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Three most common protocols on the network.</a:t>
                      </a:r>
                      <a:endParaRPr sz="3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5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 of Unique IP Addresses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808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Count of observed IP addresses.</a:t>
                      </a:r>
                      <a:endParaRPr sz="3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61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Subnets 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10.0.0.0/24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10.6.12.0/24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172.16.4.0/24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192.168.1.1/24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Observed subnet ranges.</a:t>
                      </a:r>
                      <a:endParaRPr sz="3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4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 of Malware Species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june11.dll</a:t>
                      </a:r>
                      <a:endParaRPr sz="4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malware binaries identified in traffic.</a:t>
                      </a:r>
                      <a:endParaRPr sz="3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